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8"/>
  </p:notesMasterIdLst>
  <p:sldIdLst>
    <p:sldId id="263" r:id="rId4"/>
    <p:sldId id="315" r:id="rId5"/>
    <p:sldId id="369" r:id="rId6"/>
    <p:sldId id="347" r:id="rId7"/>
    <p:sldId id="370" r:id="rId9"/>
    <p:sldId id="348" r:id="rId10"/>
    <p:sldId id="371" r:id="rId11"/>
    <p:sldId id="349" r:id="rId12"/>
    <p:sldId id="351" r:id="rId13"/>
    <p:sldId id="372" r:id="rId14"/>
    <p:sldId id="353" r:id="rId15"/>
    <p:sldId id="373" r:id="rId16"/>
    <p:sldId id="354" r:id="rId17"/>
    <p:sldId id="355" r:id="rId18"/>
    <p:sldId id="366" r:id="rId19"/>
    <p:sldId id="374" r:id="rId20"/>
    <p:sldId id="283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泽欣 陈" initials="泽陈" lastIdx="3" clrIdx="0"/>
  <p:cmAuthor id="2" name="27966" initials="2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AA94A"/>
    <a:srgbClr val="4CB8E6"/>
    <a:srgbClr val="86D3F3"/>
    <a:srgbClr val="00B0F0"/>
    <a:srgbClr val="4ACDFB"/>
    <a:srgbClr val="4A4A4A"/>
    <a:srgbClr val="101012"/>
    <a:srgbClr val="161618"/>
    <a:srgbClr val="1E1F22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436" autoAdjust="0"/>
  </p:normalViewPr>
  <p:slideViewPr>
    <p:cSldViewPr snapToGrid="0">
      <p:cViewPr varScale="1">
        <p:scale>
          <a:sx n="80" d="100"/>
          <a:sy n="80" d="100"/>
        </p:scale>
        <p:origin x="173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09"/>
    </p:cViewPr>
  </p:sorterViewPr>
  <p:notesViewPr>
    <p:cSldViewPr snapToGrid="0">
      <p:cViewPr varScale="1">
        <p:scale>
          <a:sx n="72" d="100"/>
          <a:sy n="72" d="100"/>
        </p:scale>
        <p:origin x="1978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27DB6-40D8-40A3-BD4E-F2778D3F8D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18163"/>
            <a:ext cx="4387850" cy="1081088"/>
          </a:xfrm>
        </p:spPr>
        <p:txBody>
          <a:bodyPr>
            <a:normAutofit/>
          </a:bodyPr>
          <a:lstStyle>
            <a:lvl1pPr>
              <a:defRPr lang="zh-CN" altLang="en-US" sz="7000" b="1" kern="1200" spc="-500" dirty="0" smtClean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第一次培训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79" y="1755001"/>
            <a:ext cx="8501418" cy="1570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92406" y="940086"/>
            <a:ext cx="10499125" cy="4840"/>
            <a:chOff x="1043710" y="994545"/>
            <a:chExt cx="10499125" cy="4840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1043710" y="99454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1080000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7222835" y="99938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792406" y="276071"/>
            <a:ext cx="10499725" cy="600075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4000" b="1" kern="1200" dirty="0">
                <a:solidFill>
                  <a:srgbClr val="4CB8E6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4.png"/><Relationship Id="rId17" Type="http://schemas.microsoft.com/office/2007/relationships/media" Target="../media/media1.mp4"/><Relationship Id="rId16" Type="http://schemas.openxmlformats.org/officeDocument/2006/relationships/video" Target="../media/media1.mp4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打符">
            <a:hlinkClick r:id="" action="ppaction://media"/>
          </p:cNvPr>
          <p:cNvPicPr>
            <a:picLocks noChangeAspect="1"/>
          </p:cNvPicPr>
          <p:nvPr userDrawn="1"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594109" y="5992379"/>
            <a:ext cx="1505529" cy="8468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1F883-D316-4EE7-9D3A-407329FAE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5E73B-219A-4CF5-8162-0C73F159B8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microsoft.com/office/2007/relationships/hdphoto" Target="../media/image27.wdp"/><Relationship Id="rId8" Type="http://schemas.openxmlformats.org/officeDocument/2006/relationships/image" Target="../media/image26.png"/><Relationship Id="rId7" Type="http://schemas.microsoft.com/office/2007/relationships/hdphoto" Target="../media/image25.wdp"/><Relationship Id="rId6" Type="http://schemas.openxmlformats.org/officeDocument/2006/relationships/image" Target="../media/image24.png"/><Relationship Id="rId5" Type="http://schemas.openxmlformats.org/officeDocument/2006/relationships/tags" Target="../tags/tag13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12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31.wdp"/><Relationship Id="rId7" Type="http://schemas.openxmlformats.org/officeDocument/2006/relationships/image" Target="../media/image30.png"/><Relationship Id="rId6" Type="http://schemas.microsoft.com/office/2007/relationships/hdphoto" Target="../media/image29.wdp"/><Relationship Id="rId5" Type="http://schemas.openxmlformats.org/officeDocument/2006/relationships/image" Target="../media/image28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15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microsoft.com/office/2007/relationships/hdphoto" Target="../media/image9.wdp"/><Relationship Id="rId5" Type="http://schemas.openxmlformats.org/officeDocument/2006/relationships/image" Target="../media/image8.png"/><Relationship Id="rId4" Type="http://schemas.openxmlformats.org/officeDocument/2006/relationships/tags" Target="../tags/tag17.xml"/><Relationship Id="rId3" Type="http://schemas.microsoft.com/office/2007/relationships/hdphoto" Target="../media/image33.wdp"/><Relationship Id="rId2" Type="http://schemas.openxmlformats.org/officeDocument/2006/relationships/image" Target="../media/image32.png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microsoft.com/office/2007/relationships/hdphoto" Target="../media/image37.wdp"/><Relationship Id="rId6" Type="http://schemas.openxmlformats.org/officeDocument/2006/relationships/image" Target="../media/image36.png"/><Relationship Id="rId5" Type="http://schemas.openxmlformats.org/officeDocument/2006/relationships/tags" Target="../tags/tag20.xml"/><Relationship Id="rId4" Type="http://schemas.microsoft.com/office/2007/relationships/hdphoto" Target="../media/image35.wdp"/><Relationship Id="rId3" Type="http://schemas.openxmlformats.org/officeDocument/2006/relationships/image" Target="../media/image34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hdphoto" Target="../media/image13.wdp"/><Relationship Id="rId8" Type="http://schemas.openxmlformats.org/officeDocument/2006/relationships/image" Target="../media/image12.png"/><Relationship Id="rId7" Type="http://schemas.microsoft.com/office/2007/relationships/hdphoto" Target="../media/image11.wdp"/><Relationship Id="rId6" Type="http://schemas.openxmlformats.org/officeDocument/2006/relationships/image" Target="../media/image10.png"/><Relationship Id="rId5" Type="http://schemas.openxmlformats.org/officeDocument/2006/relationships/tags" Target="../tags/tag3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hdphoto" Target="../media/image17.wdp"/><Relationship Id="rId8" Type="http://schemas.openxmlformats.org/officeDocument/2006/relationships/image" Target="../media/image16.png"/><Relationship Id="rId7" Type="http://schemas.microsoft.com/office/2007/relationships/hdphoto" Target="../media/image15.wdp"/><Relationship Id="rId6" Type="http://schemas.openxmlformats.org/officeDocument/2006/relationships/image" Target="../media/image14.png"/><Relationship Id="rId5" Type="http://schemas.openxmlformats.org/officeDocument/2006/relationships/tags" Target="../tags/tag6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5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microsoft.com/office/2007/relationships/hdphoto" Target="../media/image19.wdp"/><Relationship Id="rId5" Type="http://schemas.openxmlformats.org/officeDocument/2006/relationships/image" Target="../media/image18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9.wdp"/><Relationship Id="rId7" Type="http://schemas.openxmlformats.org/officeDocument/2006/relationships/image" Target="../media/image8.png"/><Relationship Id="rId6" Type="http://schemas.openxmlformats.org/officeDocument/2006/relationships/tags" Target="../tags/tag10.xml"/><Relationship Id="rId5" Type="http://schemas.microsoft.com/office/2007/relationships/hdphoto" Target="../media/image23.wdp"/><Relationship Id="rId4" Type="http://schemas.openxmlformats.org/officeDocument/2006/relationships/image" Target="../media/image22.png"/><Relationship Id="rId3" Type="http://schemas.microsoft.com/office/2007/relationships/hdphoto" Target="../media/image21.wdp"/><Relationship Id="rId2" Type="http://schemas.openxmlformats.org/officeDocument/2006/relationships/image" Target="../media/image20.png"/><Relationship Id="rId10" Type="http://schemas.openxmlformats.org/officeDocument/2006/relationships/notesSlide" Target="../notesSlides/notesSlide4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76290" y="3240951"/>
            <a:ext cx="5347939" cy="224676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36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次</a:t>
            </a:r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18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培训</a:t>
            </a:r>
            <a:endParaRPr lang="en-US" altLang="zh-CN" sz="7000" b="1" spc="-500" dirty="0">
              <a:ln w="38100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1800000" algn="ctr" rotWithShape="0">
                  <a:srgbClr val="4ACDFB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18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（第一阶段）</a:t>
            </a:r>
            <a:endParaRPr lang="en-US" altLang="zh-CN" sz="7000" b="1" spc="-500" dirty="0">
              <a:ln w="38100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1800000" algn="ctr" rotWithShape="0">
                  <a:srgbClr val="4ACDFB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9" y="1772067"/>
            <a:ext cx="8403281" cy="155215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71115" y="1844040"/>
            <a:ext cx="704913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int main()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{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Adjust();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//你的代码,不一定要使用函数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for (int i = 0; i &lt; sizeof Word / 40; i++)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{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	cout &lt;&lt; *(Word + i);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}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std::cin.get();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提高部分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235" y="1460500"/>
            <a:ext cx="97104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4.4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观察以下代码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创建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Guest()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函数以实现以下效果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要求</a:t>
            </a:r>
            <a:r>
              <a:rPr lang="zh-CN" altLang="en-US" sz="2800" b="1" u="sng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不使用循环实现</a:t>
            </a:r>
            <a:endParaRPr lang="zh-CN" altLang="en-US" sz="2800" b="1" u="sng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0785" y="5794375"/>
            <a:ext cx="9497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提示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:b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为随机数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创建随机数时记得添加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#include&lt;time.h&gt;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09980" y="2461260"/>
            <a:ext cx="9865360" cy="3284220"/>
            <a:chOff x="1748" y="3876"/>
            <a:chExt cx="15536" cy="5172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Texturiz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48" y="3876"/>
              <a:ext cx="15536" cy="51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22" y="4012"/>
              <a:ext cx="6962" cy="471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71115" y="1844040"/>
            <a:ext cx="704913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int main()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{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srand((unsigned)time(NULL));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b = rand() % 100; //创建随机值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//LOG(b);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Guest(a, b);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std::cin.get();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}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提高部分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235" y="1460500"/>
            <a:ext cx="97104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4.5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已知构造函数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构造体与类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的同名方法称为析构函数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)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能在生成实例时自动调用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以下为创建对象组的例子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78560" y="2559050"/>
            <a:ext cx="9777095" cy="3649995"/>
            <a:chOff x="1961" y="3792"/>
            <a:chExt cx="15292" cy="561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Diffused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47" y="3792"/>
              <a:ext cx="7706" cy="55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owDiffused/>
                      </a14:imgEffect>
                    </a14:imgLayer>
                  </a14:imgProps>
                </a:ext>
              </a:extLst>
            </a:blip>
            <a:srcRect r="8625"/>
            <a:stretch>
              <a:fillRect/>
            </a:stretch>
          </p:blipFill>
          <p:spPr>
            <a:xfrm>
              <a:off x="1961" y="3792"/>
              <a:ext cx="7511" cy="56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提高部分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480" y="1083945"/>
            <a:ext cx="10500360" cy="553085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7450" y="1316355"/>
            <a:ext cx="97104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请创建一个包含编号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姓名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如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李华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1),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成绩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的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Students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类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并生成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10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个对象以实现以下效果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提示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本题涉及实例组和构造函数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建议自行查找资料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)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4210" y="2834640"/>
            <a:ext cx="8216265" cy="3225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>
                <a:latin typeface="黑体" panose="02010609060101010101" charset="-122"/>
                <a:ea typeface="黑体" panose="02010609060101010101" charset="-122"/>
                <a:sym typeface="思源黑体 CN" panose="020B0500000000000000" pitchFamily="34" charset="-122"/>
              </a:rPr>
              <a:t>课后作业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思源黑体 CN" panose="020B0500000000000000" pitchFamily="34" charset="-122"/>
              </a:rPr>
              <a:t> </a:t>
            </a:r>
            <a:r>
              <a:rPr>
                <a:latin typeface="黑体" panose="02010609060101010101" charset="-122"/>
                <a:ea typeface="黑体" panose="02010609060101010101" charset="-122"/>
                <a:sym typeface="思源黑体 CN" panose="020B0500000000000000" pitchFamily="34" charset="-122"/>
              </a:rPr>
              <a:t>提高部分</a:t>
            </a:r>
            <a:endParaRPr>
              <a:latin typeface="黑体" panose="02010609060101010101" charset="-122"/>
              <a:ea typeface="黑体" panose="02010609060101010101" charset="-122"/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480" y="1083945"/>
            <a:ext cx="10500360" cy="553085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187450" y="1316355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4.6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请创建一个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Inversion()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函数以实现以下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单词倒置效果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rcRect r="8163"/>
          <a:stretch>
            <a:fillRect/>
          </a:stretch>
        </p:blipFill>
        <p:spPr>
          <a:xfrm>
            <a:off x="999415" y="2178685"/>
            <a:ext cx="10085705" cy="3512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71115" y="1844040"/>
            <a:ext cx="704913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int main()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{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    str words;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    input("输入文字: ");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    std::getline(std::cin, words);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    LOG("倒置: " &lt;&lt; Inversion(words))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        std::cin.get();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}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42645" y="2421032"/>
            <a:ext cx="8706711" cy="2015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500" b="1" spc="-500">
                <a:ln w="571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2500" b="1" spc="-500">
              <a:ln w="57150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18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blinds dir="vert"/>
      </p:transition>
    </mc:Choice>
    <mc:Fallback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55737" y="861060"/>
            <a:ext cx="99040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在开始学习前</a:t>
            </a:r>
            <a:r>
              <a:rPr lang="en-US" altLang="zh-CN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,</a:t>
            </a:r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请先创建一个新的项目文件</a:t>
            </a:r>
            <a:r>
              <a:rPr lang="en-US" altLang="zh-CN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,</a:t>
            </a:r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并将以下代码输入</a:t>
            </a:r>
            <a:endParaRPr lang="zh-CN" altLang="en-US" sz="2800" b="1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5420" y="1546860"/>
            <a:ext cx="9751060" cy="4805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62020" y="1075055"/>
            <a:ext cx="5267960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#include&lt;iostream&gt;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#include&lt;string&gt;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#include&lt;time.h&gt;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#define LOG(x) std::cout&lt;&lt;x&lt;&lt;std::endl;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#define str std::string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using namespace std;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int main()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{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lang="en-US"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    </a:t>
            </a:r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srand((unsigned)time(NULL));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    std::cin.get();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}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基础部分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870" y="1460500"/>
            <a:ext cx="97104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4.1 </a:t>
            </a:r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创建一个指数函数</a:t>
            </a:r>
            <a:r>
              <a:rPr lang="en-US" altLang="zh-CN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ExponentialFunction</a:t>
            </a:r>
            <a:r>
              <a:rPr lang="en-US" altLang="zh-CN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()</a:t>
            </a:r>
            <a:endParaRPr lang="zh-CN" altLang="en-US" sz="2800" b="1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要求底数为浮点数形式</a:t>
            </a:r>
            <a:r>
              <a:rPr lang="en-US" altLang="zh-CN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,int main()</a:t>
            </a:r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保持不变</a:t>
            </a:r>
            <a:endParaRPr lang="zh-CN" altLang="en-US" sz="2800" b="1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9350" y="2721610"/>
            <a:ext cx="5699760" cy="3042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9130" y="2997835"/>
            <a:ext cx="3846830" cy="2414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71750" y="1382395"/>
            <a:ext cx="704913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int main()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{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float a, c;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int b;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input("请输入底数:");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cin &gt;&gt; a;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input("请输入指数:");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cin &gt;&gt; b;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c = ExponentialFunction(a, b);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cout &lt;&lt; a &lt;&lt; "^" &lt;&lt; b &lt;&lt; "=" &lt;&lt; c &lt;&lt; endl;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std::cin.get();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}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基础部分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235" y="1460500"/>
            <a:ext cx="97104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4.2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创建一个结构体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Year2024,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要求其拥有能够查询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天数所在的月份和日期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的方法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GetMonth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()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和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Get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Day()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555" y="2547620"/>
            <a:ext cx="9914255" cy="3076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5700" y="2681605"/>
            <a:ext cx="5506085" cy="170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245235" y="5830570"/>
            <a:ext cx="80498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提示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: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结构体内存在一个数组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其内容为每月的天数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80945" y="613410"/>
            <a:ext cx="895540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int main()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{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Year2024 NewYear;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int days;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input("请输入一个天数:");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cin &gt;&gt; days;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if (0 &gt; days &gt; NewYear.YearDay)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{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	LOG("输入天数有误");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}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else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{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	LOG("2024年的第" &lt;&lt; days &lt;&lt; "天在 " &lt;&lt; NewYear.GetMonth(days) &lt;&lt; "月" &lt;&lt; NewYear.GetDay(days) &lt;&lt; "日");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}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	std::cin.get();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  <a:p>
            <a:r>
              <a:rPr sz="2000" b="1" dirty="0">
                <a:latin typeface="黑体" panose="02010609060101010101" charset="-122"/>
                <a:ea typeface="黑体" panose="02010609060101010101" charset="-122"/>
                <a:cs typeface="幼圆" panose="02010509060101010101" charset="-122"/>
                <a:sym typeface="+mn-ea"/>
              </a:rPr>
              <a:t>}</a:t>
            </a:r>
            <a:endParaRPr sz="2000" b="1" dirty="0">
              <a:latin typeface="黑体" panose="02010609060101010101" charset="-122"/>
              <a:ea typeface="黑体" panose="02010609060101010101" charset="-122"/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基础部分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235" y="152781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4.3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已知指针在数组上的移动量相当于数组对应项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850" y="2227580"/>
            <a:ext cx="9657715" cy="3628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基础部分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5235" y="152781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现存在一字符串数组,其内容改成 WorldHello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8130" y="2054225"/>
            <a:ext cx="8147050" cy="3547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rcRect r="36313"/>
          <a:stretch>
            <a:fillRect/>
          </a:stretch>
        </p:blipFill>
        <p:spPr>
          <a:xfrm>
            <a:off x="7112635" y="2701290"/>
            <a:ext cx="2334260" cy="2051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40790" y="571627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尽可能使用指针来调用和修改数组的内容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13.xml><?xml version="1.0" encoding="utf-8"?>
<p:tagLst xmlns:p="http://schemas.openxmlformats.org/presentationml/2006/main">
  <p:tag name="KSO_WM_UNIT_PLACING_PICTURE_USER_VIEWPORT" val="{&quot;height&quot;:2850,&quot;width&quot;:8560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2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20.xml><?xml version="1.0" encoding="utf-8"?>
<p:tagLst xmlns:p="http://schemas.openxmlformats.org/presentationml/2006/main">
  <p:tag name="KSO_WM_UNIT_PLACING_PICTURE_USER_VIEWPORT" val="{&quot;height&quot;:3540,&quot;width&quot;:11070}"/>
</p:tagLst>
</file>

<file path=ppt/tags/tag21.xml><?xml version="1.0" encoding="utf-8"?>
<p:tagLst xmlns:p="http://schemas.openxmlformats.org/presentationml/2006/main">
  <p:tag name="KSO_WPP_MARK_KEY" val="d3c1cba4-6b8b-42d3-9858-aab653041e83"/>
  <p:tag name="COMMONDATA" val="eyJoZGlkIjoiMmY2MjlmYzc2MTA2YWYxMGNmZWNmMzhlYjU0ZGMwMzkifQ=="/>
</p:tagLst>
</file>

<file path=ppt/tags/tag3.xml><?xml version="1.0" encoding="utf-8"?>
<p:tagLst xmlns:p="http://schemas.openxmlformats.org/presentationml/2006/main">
  <p:tag name="KSO_WM_UNIT_PLACING_PICTURE_USER_VIEWPORT" val="{&quot;height&quot;:2680,&quot;width&quot;:5020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6.xml><?xml version="1.0" encoding="utf-8"?>
<p:tagLst xmlns:p="http://schemas.openxmlformats.org/presentationml/2006/main">
  <p:tag name="KSO_WM_UNIT_PLACING_PICTURE_USER_VIEWPORT" val="{&quot;height&quot;:3550,&quot;width&quot;:11440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RCIA算法组-X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CIA算法组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WPS 演示</Application>
  <PresentationFormat>宽屏</PresentationFormat>
  <Paragraphs>128</Paragraphs>
  <Slides>17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华文行楷</vt:lpstr>
      <vt:lpstr>楷体</vt:lpstr>
      <vt:lpstr>幼圆</vt:lpstr>
      <vt:lpstr>黑体</vt:lpstr>
      <vt:lpstr>思源黑体 CN</vt:lpstr>
      <vt:lpstr>微软雅黑</vt:lpstr>
      <vt:lpstr>等线 Light</vt:lpstr>
      <vt:lpstr>等线</vt:lpstr>
      <vt:lpstr>Calibri</vt:lpstr>
      <vt:lpstr>Arial Unicode MS</vt:lpstr>
      <vt:lpstr>RCIA算法组-Xin</vt:lpstr>
      <vt:lpstr>RCIA算法组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第三次培训</dc:title>
  <dc:creator/>
  <dc:subject>算法组培训</dc:subject>
  <cp:lastModifiedBy>WPS_1602064206</cp:lastModifiedBy>
  <cp:revision>771</cp:revision>
  <dcterms:created xsi:type="dcterms:W3CDTF">2023-08-16T00:21:00Z</dcterms:created>
  <dcterms:modified xsi:type="dcterms:W3CDTF">2024-10-24T10:45:06Z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2072A0C2FF5E4310856DB66AFFC22EB2</vt:lpwstr>
  </property>
  <property fmtid="{D5CDD505-2E9C-101B-9397-08002B2CF9AE}" pid="3" name="KSOProductBuildVer">
    <vt:lpwstr>2052-11.1.0.12165</vt:lpwstr>
  </property>
</Properties>
</file>